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embeddedFontLst>
    <p:embeddedFont>
      <p:font typeface="Helvetica Neue" panose="020B06040202020202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3D5A29-A343-4A43-9567-A6160E6F30A1}">
  <a:tblStyle styleId="{433D5A29-A343-4A43-9567-A6160E6F30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596349" y="640080"/>
            <a:ext cx="4320208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s-PE" sz="4900" b="1" dirty="0" err="1" smtClean="0">
                <a:solidFill>
                  <a:srgbClr val="C00000"/>
                </a:solidFill>
              </a:rPr>
              <a:t>Pèlerins</a:t>
            </a:r>
            <a:r>
              <a:rPr lang="es-PE" sz="4900" b="1" dirty="0" smtClean="0">
                <a:solidFill>
                  <a:srgbClr val="C00000"/>
                </a:solidFill>
              </a:rPr>
              <a:t> </a:t>
            </a:r>
            <a:r>
              <a:rPr lang="es-PE" sz="4200" b="1" dirty="0" smtClean="0">
                <a:solidFill>
                  <a:srgbClr val="C00000"/>
                </a:solidFill>
              </a:rPr>
              <a:t>DU PACTE ÉDUCATIF </a:t>
            </a:r>
            <a:r>
              <a:rPr lang="es-PE" sz="4200" b="1" dirty="0">
                <a:solidFill>
                  <a:srgbClr val="C00000"/>
                </a:solidFill>
              </a:rPr>
              <a:t>GLOBAL</a:t>
            </a:r>
            <a:r>
              <a:rPr lang="es-PE" sz="4200" b="1" dirty="0"/>
              <a:t/>
            </a:r>
            <a:br>
              <a:rPr lang="es-PE" sz="4200" b="1" dirty="0"/>
            </a:br>
            <a:r>
              <a:rPr lang="es-PE" sz="4200" b="1" i="1" dirty="0"/>
              <a:t/>
            </a:r>
            <a:br>
              <a:rPr lang="es-PE" sz="4200" b="1" i="1" dirty="0"/>
            </a:br>
            <a:r>
              <a:rPr lang="es-PE" sz="4200" b="1" i="1" dirty="0" err="1" smtClean="0"/>
              <a:t>Orientations</a:t>
            </a:r>
            <a:r>
              <a:rPr lang="es-PE" sz="4200" b="1" i="1" dirty="0" smtClean="0"/>
              <a:t> </a:t>
            </a:r>
            <a:r>
              <a:rPr lang="es-PE" sz="4200" b="1" i="1" dirty="0" err="1" smtClean="0"/>
              <a:t>Méthodologiques</a:t>
            </a:r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517385" y="5199293"/>
            <a:ext cx="3734014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PE" i="1">
                <a:latin typeface="Calibri"/>
                <a:ea typeface="Calibri"/>
                <a:cs typeface="Calibri"/>
                <a:sym typeface="Calibri"/>
              </a:rPr>
              <a:t>Ernesto Cavassa sj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PE" i="1">
                <a:latin typeface="Calibri"/>
                <a:ea typeface="Calibri"/>
                <a:cs typeface="Calibri"/>
                <a:sym typeface="Calibri"/>
              </a:rPr>
              <a:t> Belén Romá</a:t>
            </a:r>
            <a:r>
              <a:rPr lang="es-PE" i="1"/>
              <a:t> </a:t>
            </a:r>
            <a:endParaRPr i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99" name="Google Shape;99;p15"/>
          <p:cNvSpPr/>
          <p:nvPr/>
        </p:nvSpPr>
        <p:spPr>
          <a:xfrm>
            <a:off x="890338" y="4409267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t="995" r="-3" b="-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>
            <a:spLocks noGrp="1"/>
          </p:cNvSpPr>
          <p:nvPr>
            <p:ph type="title"/>
          </p:nvPr>
        </p:nvSpPr>
        <p:spPr>
          <a:xfrm>
            <a:off x="8083828" y="616917"/>
            <a:ext cx="13616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PE" sz="1800">
                <a:latin typeface="Calibri"/>
                <a:ea typeface="Calibri"/>
                <a:cs typeface="Calibri"/>
                <a:sym typeface="Calibri"/>
              </a:rPr>
              <a:t>GRUPOS </a:t>
            </a:r>
            <a:br>
              <a:rPr lang="es-PE" sz="1800">
                <a:latin typeface="Calibri"/>
                <a:ea typeface="Calibri"/>
                <a:cs typeface="Calibri"/>
                <a:sym typeface="Calibri"/>
              </a:rPr>
            </a:br>
            <a:r>
              <a:rPr lang="es-PE" sz="1800">
                <a:latin typeface="Calibri"/>
                <a:ea typeface="Calibri"/>
                <a:cs typeface="Calibri"/>
                <a:sym typeface="Calibri"/>
              </a:rPr>
              <a:t>Orientado a elaborar el compromiso para el pacto</a:t>
            </a:r>
            <a:r>
              <a:rPr lang="es-PE"/>
              <a:t> </a:t>
            </a:r>
            <a:endParaRPr/>
          </a:p>
        </p:txBody>
      </p:sp>
      <p:pic>
        <p:nvPicPr>
          <p:cNvPr id="177" name="Google Shape;177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87896" y="0"/>
            <a:ext cx="998397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4"/>
          <p:cNvSpPr txBox="1"/>
          <p:nvPr/>
        </p:nvSpPr>
        <p:spPr>
          <a:xfrm>
            <a:off x="351184" y="256312"/>
            <a:ext cx="3120886" cy="2046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s-PE" sz="4400" b="1" i="1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GROUPES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s-PE" sz="3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PE" sz="3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PE" sz="3100" b="0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Orientés</a:t>
            </a:r>
            <a:r>
              <a:rPr lang="es-PE" sz="31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31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lang="es-PE" sz="31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31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lang="es-PE" sz="3100" b="0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laborer</a:t>
            </a:r>
            <a:r>
              <a:rPr lang="es-PE" sz="31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3100" b="0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l’engagement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s-PE" sz="31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-PE" sz="3100" b="0" i="0" u="none" strike="noStrike" cap="none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our</a:t>
            </a:r>
            <a:r>
              <a:rPr lang="es-PE" sz="31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le pacte</a:t>
            </a:r>
            <a:r>
              <a:rPr lang="es-PE" sz="44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aphicFrame>
        <p:nvGraphicFramePr>
          <p:cNvPr id="179" name="Google Shape;179;p24"/>
          <p:cNvGraphicFramePr/>
          <p:nvPr/>
        </p:nvGraphicFramePr>
        <p:xfrm>
          <a:off x="9445488" y="256312"/>
          <a:ext cx="2554350" cy="2712720"/>
        </p:xfrm>
        <a:graphic>
          <a:graphicData uri="http://schemas.openxmlformats.org/drawingml/2006/table">
            <a:tbl>
              <a:tblPr>
                <a:noFill/>
                <a:tableStyleId>{433D5A29-A343-4A43-9567-A6160E6F30A1}</a:tableStyleId>
              </a:tblPr>
              <a:tblGrid>
                <a:gridCol w="255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2000" b="1" i="1" u="none" strike="noStrike" cap="none" dirty="0" smtClean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CONVERSATION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2000" b="1" i="1" u="none" strike="noStrike" cap="none" dirty="0" smtClean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SPIRITUELLE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2000" b="0" u="none" strike="noStrike" cap="none" dirty="0" err="1" smtClean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Pour</a:t>
                      </a:r>
                      <a:r>
                        <a:rPr lang="es-PE" sz="2000" b="0" u="none" strike="noStrike" cap="none" dirty="0" smtClean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s-PE" sz="20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discernir, </a:t>
                      </a:r>
                      <a:r>
                        <a:rPr lang="es-PE" sz="2000" b="0" u="none" strike="noStrike" cap="none" dirty="0" err="1" smtClean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dans</a:t>
                      </a:r>
                      <a:r>
                        <a:rPr lang="es-PE" sz="2000" b="0" u="none" strike="noStrike" cap="none" baseline="0" dirty="0" smtClean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nos </a:t>
                      </a:r>
                      <a:r>
                        <a:rPr lang="es-PE" sz="2000" b="0" u="none" strike="noStrike" cap="none" baseline="0" dirty="0" err="1" smtClean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conversations</a:t>
                      </a:r>
                      <a:r>
                        <a:rPr lang="es-PE" sz="2000" b="0" u="none" strike="noStrike" cap="none" dirty="0" smtClean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</a:t>
                      </a:r>
                      <a:r>
                        <a:rPr lang="es-PE" sz="20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20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</a:t>
                      </a:r>
                      <a:r>
                        <a:rPr lang="es-PE" sz="2000" b="0" u="none" strike="noStrike" cap="none" dirty="0" err="1" smtClean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présence</a:t>
                      </a:r>
                      <a:r>
                        <a:rPr lang="es-PE" sz="2000" b="0" u="none" strike="noStrike" cap="none" dirty="0" smtClean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</a:t>
                      </a:r>
                      <a:r>
                        <a:rPr lang="es-PE" sz="2000" b="0" u="none" strike="noStrike" cap="none" dirty="0" err="1" smtClean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l’Esprit</a:t>
                      </a:r>
                      <a:r>
                        <a:rPr lang="es-PE" sz="2000" b="0" u="none" strike="noStrike" cap="none" dirty="0" smtClean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s-PE" sz="20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 </a:t>
                      </a:r>
                      <a:r>
                        <a:rPr lang="es-PE" sz="2000" b="0" u="none" strike="noStrike" cap="none" dirty="0" err="1" smtClean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chacun</a:t>
                      </a:r>
                      <a:r>
                        <a:rPr lang="es-PE" sz="2000" b="0" u="none" strike="noStrike" cap="none" dirty="0" smtClean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</a:t>
                      </a:r>
                      <a:r>
                        <a:rPr lang="es-PE" sz="2000" b="0" u="none" strike="noStrike" cap="none" dirty="0" err="1" smtClean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nous</a:t>
                      </a:r>
                      <a:r>
                        <a:rPr lang="es-PE" sz="20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2000" b="0" u="none" strike="noStrike" cap="none" dirty="0" smtClean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 </a:t>
                      </a:r>
                      <a:r>
                        <a:rPr lang="es-PE" sz="2000" b="0" u="none" strike="noStrike" cap="none" dirty="0" err="1" smtClean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nous</a:t>
                      </a:r>
                      <a:r>
                        <a:rPr lang="es-PE" sz="2000" b="0" u="none" strike="noStrike" cap="none" dirty="0" smtClean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s-PE" sz="2000" b="0" u="none" strike="noStrike" cap="none" baseline="0" dirty="0" smtClean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s-PE" sz="2000" b="0" u="none" strike="noStrike" cap="none" baseline="0" dirty="0" err="1" smtClean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ouvrir</a:t>
                      </a:r>
                      <a:r>
                        <a:rPr lang="es-PE" sz="2000" b="0" u="none" strike="noStrike" cap="none" dirty="0" smtClean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à</a:t>
                      </a:r>
                      <a:r>
                        <a:rPr lang="es-PE" sz="2000" b="0" u="none" strike="noStrike" cap="none" baseline="0" dirty="0" smtClean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s-PE" sz="2000" b="0" u="none" strike="noStrike" cap="none" dirty="0" smtClean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son </a:t>
                      </a:r>
                      <a:r>
                        <a:rPr lang="es-PE" sz="2000" b="0" u="none" strike="noStrike" cap="none" dirty="0" err="1" smtClean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acction</a:t>
                      </a:r>
                      <a:endParaRPr sz="1800" b="0" u="none" strike="noStrike" cap="none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7625" marR="476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7625" marR="476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AAC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</a:pPr>
            <a:r>
              <a:rPr lang="es-PE" sz="9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s-PE" sz="9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5" name="Google Shape;185;p25"/>
          <p:cNvGrpSpPr/>
          <p:nvPr/>
        </p:nvGrpSpPr>
        <p:grpSpPr>
          <a:xfrm>
            <a:off x="374867" y="2642515"/>
            <a:ext cx="4030988" cy="3839036"/>
            <a:chOff x="492" y="526389"/>
            <a:chExt cx="4030988" cy="3839036"/>
          </a:xfrm>
        </p:grpSpPr>
        <p:sp>
          <p:nvSpPr>
            <p:cNvPr id="186" name="Google Shape;186;p25"/>
            <p:cNvSpPr/>
            <p:nvPr/>
          </p:nvSpPr>
          <p:spPr>
            <a:xfrm>
              <a:off x="492" y="526389"/>
              <a:ext cx="1919518" cy="1151711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5"/>
            <p:cNvSpPr txBox="1"/>
            <p:nvPr/>
          </p:nvSpPr>
          <p:spPr>
            <a:xfrm>
              <a:off x="492" y="526389"/>
              <a:ext cx="1919518" cy="1151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s-PE" sz="2000" b="1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PARTICIPANTS</a:t>
              </a:r>
              <a:endPara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5"/>
            <p:cNvSpPr/>
            <p:nvPr/>
          </p:nvSpPr>
          <p:spPr>
            <a:xfrm>
              <a:off x="2111962" y="526389"/>
              <a:ext cx="1919518" cy="1151711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5"/>
            <p:cNvSpPr txBox="1"/>
            <p:nvPr/>
          </p:nvSpPr>
          <p:spPr>
            <a:xfrm>
              <a:off x="2111962" y="526389"/>
              <a:ext cx="1919518" cy="1151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s-PE" sz="1800" b="0" i="0" u="none" strike="noStrike" cap="none" dirty="0" err="1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Nous</a:t>
              </a:r>
              <a:r>
                <a:rPr lang="es-PE" sz="1800" b="0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PE" sz="1800" b="0" i="0" u="none" strike="noStrike" cap="none" dirty="0" err="1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sommes</a:t>
              </a:r>
              <a:r>
                <a:rPr lang="es-PE" sz="1800" b="0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PE" sz="1800" b="0" i="0" u="none" strike="noStrike" cap="none" dirty="0" err="1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tous</a:t>
              </a:r>
              <a:r>
                <a:rPr lang="es-PE" sz="1800" b="0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et </a:t>
              </a:r>
              <a:r>
                <a:rPr lang="es-PE" sz="1800" b="0" i="0" u="none" strike="noStrike" cap="none" dirty="0" err="1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toutes</a:t>
              </a:r>
              <a:r>
                <a:rPr lang="es-PE" sz="1800" b="0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PE" sz="1800" b="0" i="0" u="none" strike="noStrike" cap="none" dirty="0" err="1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coresponsables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5"/>
            <p:cNvSpPr/>
            <p:nvPr/>
          </p:nvSpPr>
          <p:spPr>
            <a:xfrm>
              <a:off x="492" y="1870051"/>
              <a:ext cx="1919518" cy="1151711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5"/>
            <p:cNvSpPr txBox="1"/>
            <p:nvPr/>
          </p:nvSpPr>
          <p:spPr>
            <a:xfrm>
              <a:off x="492" y="1870051"/>
              <a:ext cx="1919518" cy="1151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s-PE" sz="1800" b="0" i="0" u="none" strike="noStrike" cap="none" dirty="0" err="1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Partage</a:t>
              </a:r>
              <a:r>
                <a:rPr lang="es-PE" sz="1800" b="0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ce que tu </a:t>
              </a:r>
              <a:r>
                <a:rPr lang="es-PE" sz="1800" b="0" i="0" u="none" strike="noStrike" cap="none" dirty="0" err="1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peux</a:t>
              </a:r>
              <a:r>
                <a:rPr lang="es-PE" sz="1800" b="0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et ce que tu </a:t>
              </a:r>
              <a:r>
                <a:rPr lang="es-PE" sz="1800" b="0" i="0" u="none" strike="noStrike" cap="none" dirty="0" err="1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veux</a:t>
              </a:r>
              <a:r>
                <a:rPr lang="es-PE" sz="1800" b="0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, de forme  </a:t>
              </a:r>
              <a:r>
                <a:rPr lang="es-PE" sz="1800" b="0" i="0" u="none" strike="noStrike" cap="none" dirty="0" err="1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brève</a:t>
              </a:r>
              <a:r>
                <a:rPr lang="es-PE" sz="1800" b="0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et </a:t>
              </a:r>
              <a:r>
                <a:rPr lang="es-PE" sz="1800" b="0" i="0" u="none" strike="noStrike" cap="none" dirty="0" err="1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claire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5"/>
            <p:cNvSpPr/>
            <p:nvPr/>
          </p:nvSpPr>
          <p:spPr>
            <a:xfrm>
              <a:off x="2111962" y="1870051"/>
              <a:ext cx="1919518" cy="1151711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5"/>
            <p:cNvSpPr txBox="1"/>
            <p:nvPr/>
          </p:nvSpPr>
          <p:spPr>
            <a:xfrm>
              <a:off x="2111962" y="1870051"/>
              <a:ext cx="1919518" cy="1151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s-PE" sz="1800" dirty="0" err="1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Écoute</a:t>
              </a:r>
              <a:r>
                <a:rPr lang="es-PE" sz="18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s-PE" sz="18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PE" sz="1800" b="0" i="0" u="none" strike="noStrike" cap="none" dirty="0" err="1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attentive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5"/>
            <p:cNvSpPr/>
            <p:nvPr/>
          </p:nvSpPr>
          <p:spPr>
            <a:xfrm>
              <a:off x="492" y="3213714"/>
              <a:ext cx="1919518" cy="1151711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5"/>
            <p:cNvSpPr txBox="1"/>
            <p:nvPr/>
          </p:nvSpPr>
          <p:spPr>
            <a:xfrm>
              <a:off x="492" y="3213714"/>
              <a:ext cx="1919518" cy="1151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s-PE" sz="1800" b="0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Ce </a:t>
              </a:r>
              <a:r>
                <a:rPr lang="es-PE" sz="1800" b="0" i="0" u="none" strike="noStrike" cap="none" dirty="0" err="1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n’est</a:t>
              </a:r>
              <a:r>
                <a:rPr lang="es-PE" sz="1800" b="0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PE" sz="1800" b="0" i="0" u="none" strike="noStrike" cap="none" dirty="0" err="1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pas</a:t>
              </a:r>
              <a:r>
                <a:rPr lang="es-PE" sz="1800" b="0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PE" sz="1800" b="0" i="0" u="none" strike="noStrike" cap="none" dirty="0" err="1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pour</a:t>
              </a:r>
              <a:r>
                <a:rPr lang="es-PE" sz="1800" b="0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PE" sz="1800" b="0" i="0" u="none" strike="noStrike" cap="none" dirty="0" err="1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résoudre</a:t>
              </a:r>
              <a:r>
                <a:rPr lang="es-PE" sz="1800" b="0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des </a:t>
              </a:r>
              <a:r>
                <a:rPr lang="es-PE" sz="1800" b="0" i="0" u="none" strike="noStrike" cap="none" dirty="0" err="1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problèmes</a:t>
              </a:r>
              <a:r>
                <a:rPr lang="es-PE" sz="1800" b="0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PE" sz="1800" b="0" i="0" u="none" strike="noStrike" cap="none" dirty="0" err="1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individuels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5"/>
            <p:cNvSpPr/>
            <p:nvPr/>
          </p:nvSpPr>
          <p:spPr>
            <a:xfrm>
              <a:off x="2111962" y="3213714"/>
              <a:ext cx="1919518" cy="1151711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5"/>
            <p:cNvSpPr txBox="1"/>
            <p:nvPr/>
          </p:nvSpPr>
          <p:spPr>
            <a:xfrm>
              <a:off x="2111962" y="3213714"/>
              <a:ext cx="1919518" cy="1151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s-PE" sz="1800" b="0" i="0" u="none" strike="noStrike" cap="none" dirty="0" err="1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Respect</a:t>
              </a:r>
              <a:r>
                <a:rPr lang="es-PE" sz="1800" b="0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de ce </a:t>
              </a:r>
              <a:r>
                <a:rPr lang="es-PE" sz="1800" b="0" i="0" u="none" strike="noStrike" cap="none" dirty="0" err="1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qui</a:t>
              </a:r>
              <a:r>
                <a:rPr lang="es-PE" sz="1800" b="0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r>
                <a:rPr lang="es-PE" sz="1800" b="0" i="0" u="none" strike="noStrike" cap="none" dirty="0" err="1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est</a:t>
              </a:r>
              <a:r>
                <a:rPr lang="es-PE" sz="1800" b="0" i="0" u="none" strike="noStrike" cap="none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PE" sz="1800" b="0" i="0" u="none" strike="noStrike" cap="none" dirty="0" err="1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confidentiel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198;p25"/>
          <p:cNvSpPr txBox="1"/>
          <p:nvPr/>
        </p:nvSpPr>
        <p:spPr>
          <a:xfrm>
            <a:off x="4780720" y="351232"/>
            <a:ext cx="7136297" cy="66171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PROPOSITION D’ORGANISATION DU TEMPS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1° </a:t>
            </a:r>
            <a:r>
              <a:rPr lang="es-PE" sz="2000" b="1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Ronde: </a:t>
            </a:r>
            <a:r>
              <a:rPr lang="es-PE" sz="2000" b="1" i="1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Chacun</a:t>
            </a:r>
            <a:r>
              <a:rPr lang="es-PE" sz="2000" b="1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000" b="1" i="1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partage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Chacun</a:t>
            </a:r>
            <a:r>
              <a:rPr lang="es-P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partage</a:t>
            </a:r>
            <a:r>
              <a:rPr lang="es-P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s-PE" sz="2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fruit</a:t>
            </a:r>
            <a:r>
              <a:rPr lang="es-P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son </a:t>
            </a:r>
            <a:r>
              <a:rPr lang="es-PE" sz="2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travail</a:t>
            </a:r>
            <a:r>
              <a:rPr lang="es-P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personnel</a:t>
            </a:r>
            <a:r>
              <a:rPr lang="es-P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Prenons</a:t>
            </a:r>
            <a:r>
              <a:rPr lang="es-P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2 a 5 m. </a:t>
            </a:r>
            <a:r>
              <a:rPr lang="es-PE" sz="2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</a:t>
            </a:r>
            <a:r>
              <a:rPr lang="es-P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réfléchir</a:t>
            </a:r>
            <a:r>
              <a:rPr lang="es-P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s-PE" sz="2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personnellement</a:t>
            </a:r>
            <a:r>
              <a:rPr lang="es-P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sur ce que </a:t>
            </a:r>
            <a:r>
              <a:rPr lang="es-PE" sz="2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nous</a:t>
            </a:r>
            <a:r>
              <a:rPr lang="es-P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avons</a:t>
            </a:r>
            <a:r>
              <a:rPr lang="es-P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écouté</a:t>
            </a:r>
            <a:r>
              <a:rPr lang="es-PE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s-P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2° </a:t>
            </a:r>
            <a:r>
              <a:rPr lang="es-PE" sz="2000" b="1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Ronde: Dialogue  </a:t>
            </a:r>
            <a:r>
              <a:rPr lang="es-PE" sz="2000" b="1" i="1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spontané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Ceux</a:t>
            </a:r>
            <a:r>
              <a:rPr lang="es-PE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</a:t>
            </a:r>
            <a:r>
              <a:rPr lang="es-PE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désirent</a:t>
            </a:r>
            <a:r>
              <a:rPr lang="es-PE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partager</a:t>
            </a:r>
            <a:r>
              <a:rPr lang="es-P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s-PE" sz="2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fruits</a:t>
            </a:r>
            <a:r>
              <a:rPr lang="es-P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-PE" sz="2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leur</a:t>
            </a:r>
            <a:r>
              <a:rPr lang="es-P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s-PE" sz="2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réflexion</a:t>
            </a:r>
            <a:r>
              <a:rPr lang="es-P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antérieure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Dialogue </a:t>
            </a:r>
            <a:r>
              <a:rPr lang="es-PE" sz="2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ouvert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3° </a:t>
            </a:r>
            <a:r>
              <a:rPr lang="es-PE" sz="2000" b="1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Ronde: </a:t>
            </a:r>
            <a:r>
              <a:rPr lang="es-PE" sz="2000" b="1" i="1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Conversation</a:t>
            </a:r>
            <a:r>
              <a:rPr lang="es-PE" sz="2000" b="1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000" b="1" i="1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avec</a:t>
            </a:r>
            <a:r>
              <a:rPr lang="es-PE" sz="2000" b="1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s-PE" sz="2000" b="1" i="1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Seigneur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Nous</a:t>
            </a:r>
            <a:r>
              <a:rPr lang="es-P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prions</a:t>
            </a:r>
            <a:r>
              <a:rPr lang="es-P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 haute </a:t>
            </a:r>
            <a:r>
              <a:rPr lang="es-PE" sz="2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voix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Nous</a:t>
            </a:r>
            <a:r>
              <a:rPr lang="es-P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 </a:t>
            </a:r>
            <a:r>
              <a:rPr lang="es-PE" sz="2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remercions</a:t>
            </a:r>
            <a:r>
              <a:rPr lang="es-P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Seigneur</a:t>
            </a:r>
            <a:r>
              <a:rPr lang="es-P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</a:t>
            </a:r>
            <a:r>
              <a:rPr lang="es-P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…..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Donne-nous</a:t>
            </a:r>
            <a:r>
              <a:rPr lang="es-P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PE" sz="2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lumière</a:t>
            </a:r>
            <a:r>
              <a:rPr lang="es-P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</a:t>
            </a:r>
            <a:r>
              <a:rPr lang="es-P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discerner</a:t>
            </a:r>
            <a:r>
              <a:rPr lang="es-P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 à </a:t>
            </a:r>
            <a:r>
              <a:rPr lang="es-PE" sz="2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quoi</a:t>
            </a:r>
            <a:r>
              <a:rPr lang="es-P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tu </a:t>
            </a:r>
            <a:r>
              <a:rPr lang="es-PE" sz="2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nous</a:t>
            </a:r>
            <a:r>
              <a:rPr lang="es-P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appelles</a:t>
            </a:r>
            <a:r>
              <a:rPr lang="es-P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Donne-nous</a:t>
            </a:r>
            <a:r>
              <a:rPr lang="es-P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courage</a:t>
            </a:r>
            <a:r>
              <a:rPr lang="es-P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es-PE" sz="2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force</a:t>
            </a:r>
            <a:r>
              <a:rPr lang="es-P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s-PE" sz="2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</a:t>
            </a:r>
            <a:r>
              <a:rPr lang="es-P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suivre</a:t>
            </a:r>
            <a:r>
              <a:rPr lang="es-P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s-PE" sz="2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chemins</a:t>
            </a:r>
            <a:r>
              <a:rPr lang="es-P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s-PE" sz="2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l’Esprit</a:t>
            </a:r>
            <a:r>
              <a:rPr lang="es-P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nous</a:t>
            </a:r>
            <a:r>
              <a:rPr lang="es-P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s-PE" sz="2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montrés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Final: </a:t>
            </a:r>
            <a:r>
              <a:rPr lang="es-PE" sz="2000" b="1" i="1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Résumé</a:t>
            </a:r>
            <a:r>
              <a:rPr lang="es-PE" sz="2000" b="1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000" b="1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</a:t>
            </a:r>
            <a:r>
              <a:rPr lang="es-PE" sz="2000" b="1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000" b="1" i="1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récolte</a:t>
            </a:r>
            <a:r>
              <a:rPr lang="es-PE" sz="2000" b="1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s-PE" sz="20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la </a:t>
            </a:r>
            <a:r>
              <a:rPr lang="es-PE" sz="2000" b="1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consigne </a:t>
            </a:r>
            <a:r>
              <a:rPr lang="es-PE" sz="2000" b="1" i="1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698" y="228600"/>
            <a:ext cx="3251291" cy="2160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108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6"/>
          <p:cNvSpPr txBox="1"/>
          <p:nvPr/>
        </p:nvSpPr>
        <p:spPr>
          <a:xfrm>
            <a:off x="2305878" y="212035"/>
            <a:ext cx="652007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60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TÉMOIGNAGES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27"/>
          <p:cNvPicPr preferRelativeResize="0"/>
          <p:nvPr/>
        </p:nvPicPr>
        <p:blipFill rotWithShape="1">
          <a:blip r:embed="rId3">
            <a:alphaModFix/>
          </a:blip>
          <a:srcRect l="10345" r="12307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7"/>
          <p:cNvSpPr txBox="1"/>
          <p:nvPr/>
        </p:nvSpPr>
        <p:spPr>
          <a:xfrm>
            <a:off x="2888973" y="5427262"/>
            <a:ext cx="641405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000" b="1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ASSEMBLÉES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000" b="1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PLÉNIAIRES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8"/>
          <p:cNvSpPr txBox="1"/>
          <p:nvPr/>
        </p:nvSpPr>
        <p:spPr>
          <a:xfrm>
            <a:off x="721529" y="2016464"/>
            <a:ext cx="460534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6000" b="1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LITURGIES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28"/>
          <p:cNvPicPr preferRelativeResize="0"/>
          <p:nvPr/>
        </p:nvPicPr>
        <p:blipFill rotWithShape="1">
          <a:blip r:embed="rId3">
            <a:alphaModFix/>
          </a:blip>
          <a:srcRect l="3217" r="3343" b="1"/>
          <a:stretch/>
        </p:blipFill>
        <p:spPr>
          <a:xfrm>
            <a:off x="5800734" y="1057275"/>
            <a:ext cx="5917401" cy="47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8"/>
          <p:cNvSpPr/>
          <p:nvPr/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29"/>
          <p:cNvPicPr preferRelativeResize="0"/>
          <p:nvPr/>
        </p:nvPicPr>
        <p:blipFill rotWithShape="1">
          <a:blip r:embed="rId3">
            <a:alphaModFix/>
          </a:blip>
          <a:srcRect b="10374"/>
          <a:stretch/>
        </p:blipFill>
        <p:spPr>
          <a:xfrm>
            <a:off x="309522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9"/>
          <p:cNvSpPr txBox="1"/>
          <p:nvPr/>
        </p:nvSpPr>
        <p:spPr>
          <a:xfrm>
            <a:off x="1842052" y="5738192"/>
            <a:ext cx="988216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000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MOMENTS </a:t>
            </a:r>
            <a:r>
              <a:rPr lang="es-PE" sz="40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s-PE" sz="4000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RENCONTRE, FRATERNITÉ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30"/>
          <p:cNvPicPr preferRelativeResize="0"/>
          <p:nvPr/>
        </p:nvPicPr>
        <p:blipFill rotWithShape="1">
          <a:blip r:embed="rId3">
            <a:alphaModFix/>
          </a:blip>
          <a:srcRect t="8104" b="8885"/>
          <a:stretch/>
        </p:blipFill>
        <p:spPr>
          <a:xfrm>
            <a:off x="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0"/>
          <p:cNvSpPr txBox="1"/>
          <p:nvPr/>
        </p:nvSpPr>
        <p:spPr>
          <a:xfrm>
            <a:off x="8640418" y="490330"/>
            <a:ext cx="2641354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5400" b="1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PROME-NADE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31"/>
          <p:cNvPicPr preferRelativeResize="0"/>
          <p:nvPr/>
        </p:nvPicPr>
        <p:blipFill rotWithShape="1">
          <a:blip r:embed="rId3">
            <a:alphaModFix/>
          </a:blip>
          <a:srcRect t="16895" b="811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1"/>
          <p:cNvSpPr txBox="1"/>
          <p:nvPr/>
        </p:nvSpPr>
        <p:spPr>
          <a:xfrm>
            <a:off x="1656521" y="424069"/>
            <a:ext cx="327328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600" b="1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LIEU QUI NOUS ACCUEILLE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32"/>
          <p:cNvPicPr preferRelativeResize="0"/>
          <p:nvPr/>
        </p:nvPicPr>
        <p:blipFill rotWithShape="1">
          <a:blip r:embed="rId3">
            <a:alphaModFix/>
          </a:blip>
          <a:srcRect t="32385" b="1137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2"/>
          <p:cNvSpPr txBox="1"/>
          <p:nvPr/>
        </p:nvSpPr>
        <p:spPr>
          <a:xfrm>
            <a:off x="1861929" y="4678017"/>
            <a:ext cx="7231829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000" b="1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PRÉSENCE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000" b="1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REGARDER, CONNECTER</a:t>
            </a:r>
            <a:r>
              <a:rPr lang="es-PE" sz="4000" b="1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PE" sz="4000" b="1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ILLUMINER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3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33"/>
          <p:cNvPicPr preferRelativeResize="0"/>
          <p:nvPr/>
        </p:nvPicPr>
        <p:blipFill rotWithShape="1">
          <a:blip r:embed="rId3">
            <a:alphaModFix/>
          </a:blip>
          <a:srcRect t="1574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3"/>
          <p:cNvSpPr txBox="1"/>
          <p:nvPr/>
        </p:nvSpPr>
        <p:spPr>
          <a:xfrm>
            <a:off x="6828377" y="632791"/>
            <a:ext cx="4924777" cy="233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200" b="1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EXPÉRIENCE MYSTIQUE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2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Surprenante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Transformante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2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Mobilisante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6"/>
          <p:cNvSpPr/>
          <p:nvPr/>
        </p:nvSpPr>
        <p:spPr>
          <a:xfrm>
            <a:off x="554416" y="4218905"/>
            <a:ext cx="11167447" cy="208931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DEDEDE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C5C2C2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1051560" y="4495466"/>
            <a:ext cx="3611880" cy="153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s-PE" sz="4000" b="1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PE" sz="40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s-PE" sz="4000" b="1" dirty="0" smtClean="0">
                <a:latin typeface="Calibri"/>
                <a:ea typeface="Calibri"/>
                <a:cs typeface="Calibri"/>
                <a:sym typeface="Calibri"/>
              </a:rPr>
              <a:t>CONSTRUISONS </a:t>
            </a:r>
            <a:r>
              <a:rPr lang="es-PE" sz="4000" b="1" dirty="0" err="1" smtClean="0"/>
              <a:t>ensemble</a:t>
            </a:r>
            <a:r>
              <a:rPr lang="es-PE" sz="40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PE" sz="4000" dirty="0">
                <a:latin typeface="Calibri"/>
                <a:ea typeface="Calibri"/>
                <a:cs typeface="Calibri"/>
                <a:sym typeface="Calibri"/>
              </a:rPr>
            </a:br>
            <a:endParaRPr sz="4000"/>
          </a:p>
        </p:txBody>
      </p:sp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 t="33180" b="17551"/>
          <a:stretch/>
        </p:blipFill>
        <p:spPr>
          <a:xfrm>
            <a:off x="20" y="10"/>
            <a:ext cx="12191980" cy="399447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/>
          <p:nvPr/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/>
          <p:nvPr/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5020780" y="4121427"/>
            <a:ext cx="6765091" cy="2411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s-PE" sz="2200" b="1" i="1" dirty="0" err="1" smtClean="0"/>
              <a:t>Construisons</a:t>
            </a:r>
            <a:r>
              <a:rPr lang="es-PE" sz="2200" b="1" i="1" dirty="0"/>
              <a:t>: </a:t>
            </a:r>
            <a:r>
              <a:rPr lang="es-PE" sz="2200" i="1" dirty="0" err="1" smtClean="0"/>
              <a:t>c’</a:t>
            </a:r>
            <a:r>
              <a:rPr lang="es-PE" sz="2200" dirty="0" err="1" smtClean="0"/>
              <a:t>est</a:t>
            </a:r>
            <a:r>
              <a:rPr lang="es-PE" sz="2200" dirty="0" smtClean="0"/>
              <a:t> un </a:t>
            </a:r>
            <a:r>
              <a:rPr lang="es-PE" sz="2200" dirty="0"/>
              <a:t>don </a:t>
            </a:r>
            <a:r>
              <a:rPr lang="es-PE" sz="2200" dirty="0" smtClean="0"/>
              <a:t>(</a:t>
            </a:r>
            <a:r>
              <a:rPr lang="es-PE" sz="2200" dirty="0" err="1" smtClean="0"/>
              <a:t>nous</a:t>
            </a:r>
            <a:r>
              <a:rPr lang="es-PE" sz="2200" dirty="0" smtClean="0"/>
              <a:t> </a:t>
            </a:r>
            <a:r>
              <a:rPr lang="es-PE" sz="2200" dirty="0" err="1" smtClean="0"/>
              <a:t>sommes</a:t>
            </a:r>
            <a:r>
              <a:rPr lang="es-PE" sz="2200" dirty="0" smtClean="0"/>
              <a:t> les </a:t>
            </a:r>
            <a:r>
              <a:rPr lang="es-PE" sz="2200" dirty="0" err="1" smtClean="0"/>
              <a:t>héritiers</a:t>
            </a:r>
            <a:r>
              <a:rPr lang="es-PE" sz="2200" dirty="0" smtClean="0"/>
              <a:t> </a:t>
            </a:r>
            <a:r>
              <a:rPr lang="es-PE" sz="2200" dirty="0" err="1" smtClean="0"/>
              <a:t>d’une</a:t>
            </a:r>
            <a:r>
              <a:rPr lang="es-PE" sz="2200" dirty="0" smtClean="0"/>
              <a:t> </a:t>
            </a:r>
            <a:r>
              <a:rPr lang="es-PE" sz="2200" dirty="0" err="1" smtClean="0"/>
              <a:t>tradition</a:t>
            </a:r>
            <a:r>
              <a:rPr lang="es-PE" sz="2200" dirty="0" smtClean="0"/>
              <a:t>) et </a:t>
            </a:r>
            <a:r>
              <a:rPr lang="es-PE" sz="2200" dirty="0" err="1" smtClean="0"/>
              <a:t>c’est</a:t>
            </a:r>
            <a:r>
              <a:rPr lang="es-PE" sz="2200" dirty="0" smtClean="0"/>
              <a:t> une </a:t>
            </a:r>
            <a:r>
              <a:rPr lang="es-PE" sz="2200" dirty="0" err="1" smtClean="0"/>
              <a:t>tâche</a:t>
            </a:r>
            <a:r>
              <a:rPr lang="es-PE" sz="2200" dirty="0" smtClean="0"/>
              <a:t> ( </a:t>
            </a:r>
            <a:r>
              <a:rPr lang="es-PE" sz="2200" dirty="0" err="1" smtClean="0"/>
              <a:t>il</a:t>
            </a:r>
            <a:r>
              <a:rPr lang="es-PE" sz="2200" dirty="0" smtClean="0"/>
              <a:t> </a:t>
            </a:r>
            <a:r>
              <a:rPr lang="es-PE" sz="2200" dirty="0" err="1" smtClean="0"/>
              <a:t>nous</a:t>
            </a:r>
            <a:r>
              <a:rPr lang="es-PE" sz="2200" dirty="0" smtClean="0"/>
              <a:t> </a:t>
            </a:r>
            <a:r>
              <a:rPr lang="es-PE" sz="2200" dirty="0" err="1" smtClean="0"/>
              <a:t>incombe</a:t>
            </a:r>
            <a:r>
              <a:rPr lang="es-PE" sz="2200" dirty="0" smtClean="0"/>
              <a:t> de la </a:t>
            </a:r>
            <a:r>
              <a:rPr lang="es-PE" sz="2200" dirty="0" err="1" smtClean="0"/>
              <a:t>réimaginer</a:t>
            </a:r>
            <a:r>
              <a:rPr lang="es-PE" sz="2200" dirty="0" smtClean="0"/>
              <a:t> en </a:t>
            </a:r>
            <a:r>
              <a:rPr lang="es-PE" sz="2200" dirty="0" err="1" smtClean="0"/>
              <a:t>chaque</a:t>
            </a:r>
            <a:r>
              <a:rPr lang="es-PE" sz="2200" dirty="0" smtClean="0"/>
              <a:t> </a:t>
            </a:r>
            <a:r>
              <a:rPr lang="es-PE" sz="2200" dirty="0" err="1" smtClean="0"/>
              <a:t>circonstance</a:t>
            </a:r>
            <a:r>
              <a:rPr lang="es-PE" sz="2200" dirty="0" smtClean="0"/>
              <a:t>) </a:t>
            </a: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s-PE" sz="2200" b="1" i="1" dirty="0" err="1" smtClean="0"/>
              <a:t>Ensemble</a:t>
            </a:r>
            <a:r>
              <a:rPr lang="es-PE" sz="2200" b="1" i="1" dirty="0" smtClean="0"/>
              <a:t>: </a:t>
            </a:r>
            <a:r>
              <a:rPr lang="es-PE" sz="2200" dirty="0" err="1" smtClean="0"/>
              <a:t>l’idée</a:t>
            </a:r>
            <a:r>
              <a:rPr lang="es-PE" sz="2200" dirty="0" smtClean="0"/>
              <a:t> du “corps ” </a:t>
            </a:r>
            <a:r>
              <a:rPr lang="es-PE" sz="2200" dirty="0" err="1" smtClean="0"/>
              <a:t>paulinien</a:t>
            </a:r>
            <a:r>
              <a:rPr lang="es-PE" sz="2200" dirty="0" smtClean="0"/>
              <a:t> </a:t>
            </a:r>
            <a:r>
              <a:rPr lang="es-PE" sz="2200" dirty="0"/>
              <a:t>en </a:t>
            </a:r>
            <a:r>
              <a:rPr lang="es-PE" sz="2200" dirty="0" err="1" smtClean="0"/>
              <a:t>lui</a:t>
            </a:r>
            <a:r>
              <a:rPr lang="es-PE" sz="2200" dirty="0" smtClean="0"/>
              <a:t> le corps </a:t>
            </a:r>
            <a:r>
              <a:rPr lang="es-PE" sz="2200" dirty="0" err="1" smtClean="0"/>
              <a:t>est</a:t>
            </a:r>
            <a:r>
              <a:rPr lang="es-PE" sz="2200" dirty="0" smtClean="0"/>
              <a:t> un, les </a:t>
            </a:r>
            <a:r>
              <a:rPr lang="es-PE" sz="2200" dirty="0" err="1" smtClean="0"/>
              <a:t>organes</a:t>
            </a:r>
            <a:r>
              <a:rPr lang="es-PE" sz="2200" dirty="0" smtClean="0"/>
              <a:t> </a:t>
            </a:r>
            <a:r>
              <a:rPr lang="es-PE" sz="2200" dirty="0" err="1" smtClean="0"/>
              <a:t>sont</a:t>
            </a:r>
            <a:r>
              <a:rPr lang="es-PE" sz="2200" dirty="0" smtClean="0"/>
              <a:t> </a:t>
            </a:r>
            <a:r>
              <a:rPr lang="es-PE" sz="2200" dirty="0" err="1" smtClean="0"/>
              <a:t>plusieurs</a:t>
            </a:r>
            <a:r>
              <a:rPr lang="es-PE" sz="2200" dirty="0" smtClean="0"/>
              <a:t> et </a:t>
            </a:r>
            <a:r>
              <a:rPr lang="es-PE" sz="2200" dirty="0" err="1" smtClean="0"/>
              <a:t>chacune</a:t>
            </a:r>
            <a:r>
              <a:rPr lang="es-PE" sz="2200" dirty="0" smtClean="0"/>
              <a:t> a </a:t>
            </a:r>
            <a:r>
              <a:rPr lang="es-PE" sz="2200" dirty="0" err="1" smtClean="0"/>
              <a:t>sa</a:t>
            </a:r>
            <a:r>
              <a:rPr lang="es-PE" sz="2200" dirty="0" smtClean="0"/>
              <a:t> </a:t>
            </a:r>
            <a:r>
              <a:rPr lang="es-PE" sz="2200" dirty="0" err="1" smtClean="0"/>
              <a:t>fonction</a:t>
            </a:r>
            <a:r>
              <a:rPr lang="es-PE" sz="2200" dirty="0" smtClean="0"/>
              <a:t>; ce </a:t>
            </a:r>
            <a:r>
              <a:rPr lang="es-PE" sz="2200" dirty="0" err="1" smtClean="0"/>
              <a:t>sont</a:t>
            </a:r>
            <a:r>
              <a:rPr lang="es-PE" sz="2200" dirty="0" smtClean="0"/>
              <a:t> les </a:t>
            </a:r>
            <a:r>
              <a:rPr lang="es-PE" sz="2200" dirty="0" err="1" smtClean="0"/>
              <a:t>charismes</a:t>
            </a:r>
            <a:r>
              <a:rPr lang="es-PE" sz="2200" dirty="0" smtClean="0"/>
              <a:t> </a:t>
            </a:r>
            <a:r>
              <a:rPr lang="es-PE" sz="2200" dirty="0"/>
              <a:t>de </a:t>
            </a:r>
            <a:r>
              <a:rPr lang="es-PE" sz="2200" dirty="0" err="1" smtClean="0"/>
              <a:t>chacun</a:t>
            </a:r>
            <a:r>
              <a:rPr lang="es-PE" sz="2200" dirty="0" smtClean="0"/>
              <a:t> </a:t>
            </a:r>
            <a:r>
              <a:rPr lang="es-PE" sz="2200" dirty="0" err="1" smtClean="0"/>
              <a:t>dans</a:t>
            </a:r>
            <a:r>
              <a:rPr lang="es-PE" sz="2200" dirty="0" smtClean="0"/>
              <a:t> </a:t>
            </a:r>
            <a:r>
              <a:rPr lang="es-PE" sz="2200" dirty="0" err="1" smtClean="0"/>
              <a:t>l’Église</a:t>
            </a:r>
            <a:endParaRPr sz="2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4"/>
          <p:cNvPicPr preferRelativeResize="0"/>
          <p:nvPr/>
        </p:nvPicPr>
        <p:blipFill rotWithShape="1">
          <a:blip r:embed="rId3">
            <a:alphaModFix/>
          </a:blip>
          <a:srcRect t="18312" b="174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4"/>
          <p:cNvSpPr txBox="1"/>
          <p:nvPr/>
        </p:nvSpPr>
        <p:spPr>
          <a:xfrm>
            <a:off x="8428957" y="237701"/>
            <a:ext cx="3826146" cy="1621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7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s-PE" sz="3600" b="1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ET DIEU </a:t>
            </a:r>
            <a:r>
              <a:rPr lang="es-PE" sz="3600" b="1" i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nous</a:t>
            </a:r>
            <a:r>
              <a:rPr lang="es-PE" sz="3600" b="1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3600" b="1" i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soutient</a:t>
            </a:r>
            <a:r>
              <a:rPr lang="es-PE" sz="3600" b="1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3600" b="1" i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dans</a:t>
            </a:r>
            <a:r>
              <a:rPr lang="es-PE" sz="3600" b="1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3600" b="1" i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notre</a:t>
            </a:r>
            <a:r>
              <a:rPr lang="es-PE" sz="3600" b="1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3600" b="1" i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pèlerinage</a:t>
            </a:r>
            <a:r>
              <a:rPr lang="es-PE" sz="3600" b="1" i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554416" y="4218905"/>
            <a:ext cx="11167447" cy="208931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DEDEDE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C5C2C2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1051560" y="4495466"/>
            <a:ext cx="3786340" cy="153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es-PE" sz="3400" b="1" dirty="0" smtClean="0">
                <a:latin typeface="Calibri"/>
                <a:ea typeface="Calibri"/>
                <a:cs typeface="Calibri"/>
                <a:sym typeface="Calibri"/>
              </a:rPr>
              <a:t>  NOUS ALLONS FAISANT LE CHEMIN </a:t>
            </a:r>
            <a:r>
              <a:rPr lang="es-PE" sz="34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PE" sz="3400" dirty="0">
                <a:latin typeface="Calibri"/>
                <a:ea typeface="Calibri"/>
                <a:cs typeface="Calibri"/>
                <a:sym typeface="Calibri"/>
              </a:rPr>
            </a:br>
            <a:endParaRPr sz="3400"/>
          </a:p>
        </p:txBody>
      </p:sp>
      <p:pic>
        <p:nvPicPr>
          <p:cNvPr id="119" name="Google Shape;119;p17"/>
          <p:cNvPicPr preferRelativeResize="0"/>
          <p:nvPr/>
        </p:nvPicPr>
        <p:blipFill rotWithShape="1">
          <a:blip r:embed="rId3">
            <a:alphaModFix/>
          </a:blip>
          <a:srcRect t="21852" b="19642"/>
          <a:stretch/>
        </p:blipFill>
        <p:spPr>
          <a:xfrm>
            <a:off x="20" y="10"/>
            <a:ext cx="12191980" cy="399447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/>
          <p:nvPr/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7"/>
          <p:cNvSpPr/>
          <p:nvPr/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4982660" y="4255796"/>
            <a:ext cx="6974272" cy="227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342900" lvl="0" indent="-2247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s-PE" sz="3100" dirty="0"/>
              <a:t>L</a:t>
            </a:r>
            <a:r>
              <a:rPr lang="es-PE" sz="3100" dirty="0" smtClean="0"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es-PE" sz="3100" dirty="0" err="1" smtClean="0">
                <a:latin typeface="Calibri"/>
                <a:ea typeface="Calibri"/>
                <a:cs typeface="Calibri"/>
                <a:sym typeface="Calibri"/>
              </a:rPr>
              <a:t>chemin</a:t>
            </a:r>
            <a:r>
              <a:rPr lang="es-PE" sz="3100" dirty="0" smtClean="0"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s-PE" sz="3100" dirty="0" err="1" smtClean="0">
                <a:latin typeface="Calibri"/>
                <a:ea typeface="Calibri"/>
                <a:cs typeface="Calibri"/>
                <a:sym typeface="Calibri"/>
              </a:rPr>
              <a:t>fait</a:t>
            </a:r>
            <a:r>
              <a:rPr lang="es-PE" sz="3100" dirty="0" smtClean="0">
                <a:latin typeface="Calibri"/>
                <a:ea typeface="Calibri"/>
                <a:cs typeface="Calibri"/>
                <a:sym typeface="Calibri"/>
              </a:rPr>
              <a:t> en </a:t>
            </a:r>
            <a:r>
              <a:rPr lang="es-PE" sz="3100" dirty="0" err="1" smtClean="0">
                <a:latin typeface="Calibri"/>
                <a:ea typeface="Calibri"/>
                <a:cs typeface="Calibri"/>
                <a:sym typeface="Calibri"/>
              </a:rPr>
              <a:t>marchant</a:t>
            </a:r>
            <a:r>
              <a:rPr lang="es-PE" sz="3100" dirty="0" smtClean="0"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lang="es-PE" sz="3100" dirty="0">
                <a:latin typeface="Calibri"/>
                <a:ea typeface="Calibri"/>
                <a:cs typeface="Calibri"/>
                <a:sym typeface="Calibri"/>
              </a:rPr>
              <a:t>(Machado)</a:t>
            </a:r>
            <a:endParaRPr sz="31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s-PE" sz="3100" dirty="0" smtClean="0">
                <a:latin typeface="Calibri"/>
                <a:ea typeface="Calibri"/>
                <a:cs typeface="Calibri"/>
                <a:sym typeface="Calibri"/>
              </a:rPr>
              <a:t>Explorer, </a:t>
            </a:r>
            <a:r>
              <a:rPr lang="es-PE" sz="3100" dirty="0" err="1" smtClean="0">
                <a:latin typeface="Calibri"/>
                <a:ea typeface="Calibri"/>
                <a:cs typeface="Calibri"/>
                <a:sym typeface="Calibri"/>
              </a:rPr>
              <a:t>tâtonner</a:t>
            </a:r>
            <a:r>
              <a:rPr lang="es-PE" sz="3100" dirty="0" smtClean="0">
                <a:latin typeface="Calibri"/>
                <a:ea typeface="Calibri"/>
                <a:cs typeface="Calibri"/>
                <a:sym typeface="Calibri"/>
              </a:rPr>
              <a:t>… </a:t>
            </a:r>
            <a:r>
              <a:rPr lang="es-PE" sz="3100" dirty="0" err="1" smtClean="0">
                <a:latin typeface="Calibri"/>
                <a:ea typeface="Calibri"/>
                <a:cs typeface="Calibri"/>
                <a:sym typeface="Calibri"/>
              </a:rPr>
              <a:t>ayant</a:t>
            </a:r>
            <a:r>
              <a:rPr lang="es-PE" sz="31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3100" dirty="0"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s-PE" sz="3100" dirty="0" err="1" smtClean="0">
                <a:latin typeface="Calibri"/>
                <a:ea typeface="Calibri"/>
                <a:cs typeface="Calibri"/>
                <a:sym typeface="Calibri"/>
              </a:rPr>
              <a:t>vue</a:t>
            </a:r>
            <a:r>
              <a:rPr lang="es-PE" sz="3100" dirty="0" smtClean="0">
                <a:latin typeface="Calibri"/>
                <a:ea typeface="Calibri"/>
                <a:cs typeface="Calibri"/>
                <a:sym typeface="Calibri"/>
              </a:rPr>
              <a:t> sur </a:t>
            </a:r>
            <a:r>
              <a:rPr lang="es-PE" sz="3100" dirty="0" err="1" smtClean="0">
                <a:latin typeface="Calibri"/>
                <a:ea typeface="Calibri"/>
                <a:cs typeface="Calibri"/>
                <a:sym typeface="Calibri"/>
              </a:rPr>
              <a:t>l’horizon</a:t>
            </a:r>
            <a:endParaRPr sz="31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s-PE" sz="3100" b="1" dirty="0" err="1" smtClean="0"/>
              <a:t>L’horizon</a:t>
            </a:r>
            <a:r>
              <a:rPr lang="es-PE" sz="3100" b="1" dirty="0" smtClean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s-PE" sz="3100" b="1" dirty="0" err="1" smtClean="0"/>
              <a:t>l’apport</a:t>
            </a:r>
            <a:r>
              <a:rPr lang="es-PE" sz="3100" b="1" dirty="0" smtClean="0">
                <a:latin typeface="Calibri"/>
                <a:ea typeface="Calibri"/>
                <a:cs typeface="Calibri"/>
                <a:sym typeface="Calibri"/>
              </a:rPr>
              <a:t> JM </a:t>
            </a:r>
            <a:r>
              <a:rPr lang="es-PE" sz="3100" b="1" dirty="0" err="1" smtClean="0">
                <a:latin typeface="Calibri"/>
                <a:ea typeface="Calibri"/>
                <a:cs typeface="Calibri"/>
                <a:sym typeface="Calibri"/>
              </a:rPr>
              <a:t>au</a:t>
            </a:r>
            <a:r>
              <a:rPr lang="es-PE" sz="31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3100" b="1" dirty="0">
                <a:latin typeface="Calibri"/>
                <a:ea typeface="Calibri"/>
                <a:cs typeface="Calibri"/>
                <a:sym typeface="Calibri"/>
              </a:rPr>
              <a:t>PEG</a:t>
            </a:r>
            <a:endParaRPr sz="31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s-PE" sz="3100" dirty="0" err="1" smtClean="0">
                <a:latin typeface="Calibri"/>
                <a:ea typeface="Calibri"/>
                <a:cs typeface="Calibri"/>
                <a:sym typeface="Calibri"/>
              </a:rPr>
              <a:t>Comment</a:t>
            </a:r>
            <a:r>
              <a:rPr lang="es-PE" sz="31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3100" dirty="0" err="1" smtClean="0">
                <a:latin typeface="Calibri"/>
                <a:ea typeface="Calibri"/>
                <a:cs typeface="Calibri"/>
                <a:sym typeface="Calibri"/>
              </a:rPr>
              <a:t>connaître</a:t>
            </a:r>
            <a:r>
              <a:rPr lang="es-PE" sz="3100" dirty="0" smtClean="0"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s-PE" sz="3100" dirty="0" err="1" smtClean="0">
                <a:latin typeface="Calibri"/>
                <a:ea typeface="Calibri"/>
                <a:cs typeface="Calibri"/>
                <a:sym typeface="Calibri"/>
              </a:rPr>
              <a:t>chemin</a:t>
            </a:r>
            <a:r>
              <a:rPr lang="es-PE" sz="31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3100" dirty="0" err="1" smtClean="0">
                <a:latin typeface="Calibri"/>
                <a:ea typeface="Calibri"/>
                <a:cs typeface="Calibri"/>
                <a:sym typeface="Calibri"/>
              </a:rPr>
              <a:t>qui</a:t>
            </a:r>
            <a:r>
              <a:rPr lang="es-PE" sz="31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3100" dirty="0" err="1" smtClean="0">
                <a:latin typeface="Calibri"/>
                <a:ea typeface="Calibri"/>
                <a:cs typeface="Calibri"/>
                <a:sym typeface="Calibri"/>
              </a:rPr>
              <a:t>nous</a:t>
            </a:r>
            <a:r>
              <a:rPr lang="es-PE" sz="31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3100" dirty="0" err="1" smtClean="0">
                <a:latin typeface="Calibri"/>
                <a:ea typeface="Calibri"/>
                <a:cs typeface="Calibri"/>
                <a:sym typeface="Calibri"/>
              </a:rPr>
              <a:t>mène</a:t>
            </a:r>
            <a:r>
              <a:rPr lang="es-PE" sz="3100" dirty="0" smtClean="0">
                <a:latin typeface="Calibri"/>
                <a:ea typeface="Calibri"/>
                <a:cs typeface="Calibri"/>
                <a:sym typeface="Calibri"/>
              </a:rPr>
              <a:t> à </a:t>
            </a:r>
            <a:r>
              <a:rPr lang="es-PE" sz="3100" dirty="0" err="1" smtClean="0">
                <a:latin typeface="Calibri"/>
                <a:ea typeface="Calibri"/>
                <a:cs typeface="Calibri"/>
                <a:sym typeface="Calibri"/>
              </a:rPr>
              <a:t>l’horizon</a:t>
            </a:r>
            <a:r>
              <a:rPr lang="es-PE" sz="3100" dirty="0" smtClean="0">
                <a:latin typeface="Calibri"/>
                <a:ea typeface="Calibri"/>
                <a:cs typeface="Calibri"/>
                <a:sym typeface="Calibri"/>
              </a:rPr>
              <a:t>?</a:t>
            </a:r>
            <a:endParaRPr sz="31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4497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8"/>
          <p:cNvSpPr/>
          <p:nvPr/>
        </p:nvSpPr>
        <p:spPr>
          <a:xfrm>
            <a:off x="554416" y="4218905"/>
            <a:ext cx="11167447" cy="208931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DEDEDE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C5C2C2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700720" y="4495466"/>
            <a:ext cx="4170686" cy="153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</a:pPr>
            <a:r>
              <a:rPr lang="es-PE" sz="4900" b="1" dirty="0" smtClean="0">
                <a:latin typeface="Calibri"/>
                <a:ea typeface="Calibri"/>
                <a:cs typeface="Calibri"/>
                <a:sym typeface="Calibri"/>
              </a:rPr>
              <a:t>DISCERNANT</a:t>
            </a:r>
            <a:r>
              <a:rPr lang="es-PE" sz="32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32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PE" sz="3200" dirty="0">
                <a:latin typeface="Calibri"/>
                <a:ea typeface="Calibri"/>
                <a:cs typeface="Calibri"/>
                <a:sym typeface="Calibri"/>
              </a:rPr>
            </a:br>
            <a:endParaRPr sz="3200"/>
          </a:p>
        </p:txBody>
      </p:sp>
      <p:pic>
        <p:nvPicPr>
          <p:cNvPr id="130" name="Google Shape;130;p18"/>
          <p:cNvPicPr preferRelativeResize="0"/>
          <p:nvPr/>
        </p:nvPicPr>
        <p:blipFill rotWithShape="1">
          <a:blip r:embed="rId3">
            <a:alphaModFix/>
          </a:blip>
          <a:srcRect t="11845" b="25148"/>
          <a:stretch/>
        </p:blipFill>
        <p:spPr>
          <a:xfrm>
            <a:off x="20" y="10"/>
            <a:ext cx="12191980" cy="399447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/>
          <p:nvPr/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8"/>
          <p:cNvSpPr/>
          <p:nvPr/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8"/>
          <p:cNvSpPr txBox="1">
            <a:spLocks noGrp="1"/>
          </p:cNvSpPr>
          <p:nvPr>
            <p:ph type="body" idx="1"/>
          </p:nvPr>
        </p:nvSpPr>
        <p:spPr>
          <a:xfrm>
            <a:off x="5295825" y="4218905"/>
            <a:ext cx="6490045" cy="2314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20000"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s-PE" sz="3600" dirty="0" err="1" smtClean="0">
                <a:latin typeface="Calibri"/>
                <a:ea typeface="Calibri"/>
                <a:cs typeface="Calibri"/>
                <a:sym typeface="Calibri"/>
              </a:rPr>
              <a:t>Discerner</a:t>
            </a:r>
            <a:r>
              <a:rPr lang="es-PE" sz="36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3600" dirty="0"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es-PE" sz="3600" dirty="0" err="1" smtClean="0">
                <a:latin typeface="Calibri"/>
                <a:ea typeface="Calibri"/>
                <a:cs typeface="Calibri"/>
                <a:sym typeface="Calibri"/>
              </a:rPr>
              <a:t>distinguer</a:t>
            </a:r>
            <a:r>
              <a:rPr lang="es-PE" sz="36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PE" sz="3600" dirty="0" err="1" smtClean="0">
                <a:latin typeface="Calibri"/>
                <a:ea typeface="Calibri"/>
                <a:cs typeface="Calibri"/>
                <a:sym typeface="Calibri"/>
              </a:rPr>
              <a:t>ordener</a:t>
            </a:r>
            <a:r>
              <a:rPr lang="es-PE" sz="36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PE" sz="3600" dirty="0" err="1" smtClean="0">
                <a:latin typeface="Calibri"/>
                <a:ea typeface="Calibri"/>
                <a:cs typeface="Calibri"/>
                <a:sym typeface="Calibri"/>
              </a:rPr>
              <a:t>prioriser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s-PE" sz="3600" dirty="0" err="1" smtClean="0">
                <a:latin typeface="Calibri"/>
                <a:ea typeface="Calibri"/>
                <a:cs typeface="Calibri"/>
                <a:sym typeface="Calibri"/>
              </a:rPr>
              <a:t>Processus</a:t>
            </a:r>
            <a:r>
              <a:rPr lang="es-PE" sz="36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3600" dirty="0" err="1" smtClean="0">
                <a:latin typeface="Calibri"/>
                <a:ea typeface="Calibri"/>
                <a:cs typeface="Calibri"/>
                <a:sym typeface="Calibri"/>
              </a:rPr>
              <a:t>d’attention</a:t>
            </a:r>
            <a:r>
              <a:rPr lang="es-PE" sz="3600" dirty="0" smtClean="0"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es-PE" sz="3600" dirty="0" err="1" smtClean="0">
                <a:latin typeface="Calibri"/>
                <a:ea typeface="Calibri"/>
                <a:cs typeface="Calibri"/>
                <a:sym typeface="Calibri"/>
              </a:rPr>
              <a:t>d’écoute</a:t>
            </a:r>
            <a:r>
              <a:rPr lang="es-PE" sz="3600" dirty="0" smtClean="0">
                <a:latin typeface="Calibri"/>
                <a:ea typeface="Calibri"/>
                <a:cs typeface="Calibri"/>
                <a:sym typeface="Calibri"/>
              </a:rPr>
              <a:t> (de </a:t>
            </a:r>
            <a:r>
              <a:rPr lang="es-PE" sz="3600" dirty="0"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s-PE" sz="3600" dirty="0" err="1" smtClean="0">
                <a:latin typeface="Calibri"/>
                <a:ea typeface="Calibri"/>
                <a:cs typeface="Calibri"/>
                <a:sym typeface="Calibri"/>
              </a:rPr>
              <a:t>réalité</a:t>
            </a:r>
            <a:r>
              <a:rPr lang="es-PE" sz="3600" dirty="0" smtClean="0">
                <a:latin typeface="Calibri"/>
                <a:ea typeface="Calibri"/>
                <a:cs typeface="Calibri"/>
                <a:sym typeface="Calibri"/>
              </a:rPr>
              <a:t>, des </a:t>
            </a:r>
            <a:r>
              <a:rPr lang="es-PE" sz="3600" dirty="0" err="1" smtClean="0">
                <a:latin typeface="Calibri"/>
                <a:ea typeface="Calibri"/>
                <a:cs typeface="Calibri"/>
                <a:sym typeface="Calibri"/>
              </a:rPr>
              <a:t>autres</a:t>
            </a:r>
            <a:r>
              <a:rPr lang="es-PE" sz="3600" dirty="0" smtClean="0">
                <a:latin typeface="Calibri"/>
                <a:ea typeface="Calibri"/>
                <a:cs typeface="Calibri"/>
                <a:sym typeface="Calibri"/>
              </a:rPr>
              <a:t>, des plus </a:t>
            </a:r>
            <a:r>
              <a:rPr lang="es-PE" sz="3600" dirty="0" err="1" smtClean="0">
                <a:latin typeface="Calibri"/>
                <a:ea typeface="Calibri"/>
                <a:cs typeface="Calibri"/>
                <a:sym typeface="Calibri"/>
              </a:rPr>
              <a:t>pauvres</a:t>
            </a:r>
            <a:r>
              <a:rPr lang="es-PE" sz="3600" dirty="0" smtClean="0">
                <a:latin typeface="Calibri"/>
                <a:ea typeface="Calibri"/>
                <a:cs typeface="Calibri"/>
                <a:sym typeface="Calibri"/>
              </a:rPr>
              <a:t>, de </a:t>
            </a:r>
            <a:r>
              <a:rPr lang="es-PE" sz="3600" dirty="0" err="1" smtClean="0">
                <a:latin typeface="Calibri"/>
                <a:ea typeface="Calibri"/>
                <a:cs typeface="Calibri"/>
                <a:sym typeface="Calibri"/>
              </a:rPr>
              <a:t>soi-même</a:t>
            </a:r>
            <a:r>
              <a:rPr lang="es-PE" sz="3600" dirty="0" smtClean="0">
                <a:latin typeface="Calibri"/>
                <a:ea typeface="Calibri"/>
                <a:cs typeface="Calibri"/>
                <a:sym typeface="Calibri"/>
              </a:rPr>
              <a:t>)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-"/>
            </a:pPr>
            <a:r>
              <a:rPr lang="es-PE" sz="3600" dirty="0"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s-PE" sz="3600" dirty="0" err="1" smtClean="0">
                <a:latin typeface="Calibri"/>
                <a:ea typeface="Calibri"/>
                <a:cs typeface="Calibri"/>
                <a:sym typeface="Calibri"/>
              </a:rPr>
              <a:t>Sortir</a:t>
            </a:r>
            <a:r>
              <a:rPr lang="es-PE" sz="3600" dirty="0" smtClean="0">
                <a:latin typeface="Calibri"/>
                <a:ea typeface="Calibri"/>
                <a:cs typeface="Calibri"/>
                <a:sym typeface="Calibri"/>
              </a:rPr>
              <a:t> de son </a:t>
            </a:r>
            <a:r>
              <a:rPr lang="es-PE" sz="3600" dirty="0" err="1" smtClean="0">
                <a:latin typeface="Calibri"/>
                <a:ea typeface="Calibri"/>
                <a:cs typeface="Calibri"/>
                <a:sym typeface="Calibri"/>
              </a:rPr>
              <a:t>propre</a:t>
            </a:r>
            <a:r>
              <a:rPr lang="es-PE" sz="36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3600" dirty="0" err="1" smtClean="0">
                <a:latin typeface="Calibri"/>
                <a:ea typeface="Calibri"/>
                <a:cs typeface="Calibri"/>
                <a:sym typeface="Calibri"/>
              </a:rPr>
              <a:t>amour</a:t>
            </a:r>
            <a:r>
              <a:rPr lang="es-PE" sz="3600" dirty="0" smtClean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PE" sz="3600" dirty="0" err="1" smtClean="0">
                <a:latin typeface="Calibri"/>
                <a:ea typeface="Calibri"/>
                <a:cs typeface="Calibri"/>
                <a:sym typeface="Calibri"/>
              </a:rPr>
              <a:t>désir</a:t>
            </a:r>
            <a:r>
              <a:rPr lang="es-PE" sz="3600" dirty="0" smtClean="0"/>
              <a:t> </a:t>
            </a:r>
            <a:r>
              <a:rPr lang="es-PE" sz="3600" dirty="0" smtClean="0">
                <a:latin typeface="Calibri"/>
                <a:ea typeface="Calibri"/>
                <a:cs typeface="Calibri"/>
                <a:sym typeface="Calibri"/>
              </a:rPr>
              <a:t>et </a:t>
            </a:r>
            <a:r>
              <a:rPr lang="es-PE" sz="3600" dirty="0" err="1" smtClean="0">
                <a:latin typeface="Calibri"/>
                <a:ea typeface="Calibri"/>
                <a:cs typeface="Calibri"/>
                <a:sym typeface="Calibri"/>
              </a:rPr>
              <a:t>interêt</a:t>
            </a:r>
            <a:r>
              <a:rPr lang="es-PE" sz="3600" dirty="0" smtClean="0"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s-PE" sz="3600" dirty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s-PE" sz="3600" dirty="0" smtClean="0">
                <a:latin typeface="Calibri"/>
                <a:ea typeface="Calibri"/>
                <a:cs typeface="Calibri"/>
                <a:sym typeface="Calibri"/>
              </a:rPr>
              <a:t>ES)  </a:t>
            </a:r>
            <a:r>
              <a:rPr lang="es-PE" sz="3600" dirty="0" err="1" smtClean="0">
                <a:latin typeface="Calibri"/>
                <a:ea typeface="Calibri"/>
                <a:cs typeface="Calibri"/>
                <a:sym typeface="Calibri"/>
              </a:rPr>
              <a:t>pour</a:t>
            </a:r>
            <a:r>
              <a:rPr lang="es-PE" sz="36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3600" dirty="0" err="1" smtClean="0">
                <a:latin typeface="Calibri"/>
                <a:ea typeface="Calibri"/>
                <a:cs typeface="Calibri"/>
                <a:sym typeface="Calibri"/>
              </a:rPr>
              <a:t>construire</a:t>
            </a:r>
            <a:r>
              <a:rPr lang="es-PE" sz="36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3600" dirty="0" err="1" smtClean="0">
                <a:latin typeface="Calibri"/>
                <a:ea typeface="Calibri"/>
                <a:cs typeface="Calibri"/>
                <a:sym typeface="Calibri"/>
              </a:rPr>
              <a:t>ensemble</a:t>
            </a:r>
            <a:r>
              <a:rPr lang="es-PE" sz="36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3600" dirty="0" err="1" smtClean="0">
                <a:latin typeface="Calibri"/>
                <a:ea typeface="Calibri"/>
                <a:cs typeface="Calibri"/>
                <a:sym typeface="Calibri"/>
              </a:rPr>
              <a:t>l’apport</a:t>
            </a:r>
            <a:r>
              <a:rPr lang="es-PE" sz="3600" dirty="0" smtClean="0">
                <a:latin typeface="Calibri"/>
                <a:ea typeface="Calibri"/>
                <a:cs typeface="Calibri"/>
                <a:sym typeface="Calibri"/>
              </a:rPr>
              <a:t> JM </a:t>
            </a:r>
            <a:r>
              <a:rPr lang="es-PE" sz="3600" dirty="0" err="1" smtClean="0">
                <a:latin typeface="Calibri"/>
                <a:ea typeface="Calibri"/>
                <a:cs typeface="Calibri"/>
                <a:sym typeface="Calibri"/>
              </a:rPr>
              <a:t>au</a:t>
            </a:r>
            <a:r>
              <a:rPr lang="es-PE" sz="3600" dirty="0" smtClean="0">
                <a:latin typeface="Calibri"/>
                <a:ea typeface="Calibri"/>
                <a:cs typeface="Calibri"/>
                <a:sym typeface="Calibri"/>
              </a:rPr>
              <a:t> PEG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61925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19"/>
          <p:cNvPicPr preferRelativeResize="0"/>
          <p:nvPr/>
        </p:nvPicPr>
        <p:blipFill rotWithShape="1">
          <a:blip r:embed="rId3">
            <a:alphaModFix/>
          </a:blip>
          <a:srcRect b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/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4901"/>
                </a:srgbClr>
              </a:gs>
              <a:gs pos="50000">
                <a:srgbClr val="000000">
                  <a:alpha val="29803"/>
                </a:srgbClr>
              </a:gs>
              <a:gs pos="75000">
                <a:srgbClr val="000000">
                  <a:alpha val="14901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>
            <a:off x="159026" y="4088252"/>
            <a:ext cx="11860696" cy="256299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6600"/>
              <a:buFont typeface="Calibri"/>
              <a:buNone/>
            </a:pPr>
            <a:r>
              <a:rPr lang="es-PE" sz="6600" b="1" dirty="0" smtClean="0">
                <a:solidFill>
                  <a:srgbClr val="385623"/>
                </a:solidFill>
              </a:rPr>
              <a:t>COMMENT LE FERONS-NOUS?</a:t>
            </a:r>
            <a:r>
              <a:rPr lang="es-PE" sz="6600" b="1" dirty="0">
                <a:solidFill>
                  <a:srgbClr val="385623"/>
                </a:solidFill>
              </a:rPr>
              <a:t/>
            </a:r>
            <a:br>
              <a:rPr lang="es-PE" sz="6600" b="1" dirty="0">
                <a:solidFill>
                  <a:srgbClr val="385623"/>
                </a:solidFill>
              </a:rPr>
            </a:br>
            <a:r>
              <a:rPr lang="es-PE" sz="6600" b="1" i="1" dirty="0">
                <a:solidFill>
                  <a:srgbClr val="385623"/>
                </a:solidFill>
              </a:rPr>
              <a:t> </a:t>
            </a:r>
            <a:r>
              <a:rPr lang="es-PE" sz="6600" b="1" i="1" dirty="0" err="1" smtClean="0">
                <a:solidFill>
                  <a:srgbClr val="385623"/>
                </a:solidFill>
              </a:rPr>
              <a:t>Avec</a:t>
            </a:r>
            <a:r>
              <a:rPr lang="es-PE" sz="6600" b="1" i="1" dirty="0" smtClean="0">
                <a:solidFill>
                  <a:srgbClr val="385623"/>
                </a:solidFill>
              </a:rPr>
              <a:t> </a:t>
            </a:r>
            <a:r>
              <a:rPr lang="es-PE" sz="6600" b="1" i="1" dirty="0" err="1" smtClean="0">
                <a:solidFill>
                  <a:srgbClr val="385623"/>
                </a:solidFill>
              </a:rPr>
              <a:t>différents</a:t>
            </a:r>
            <a:r>
              <a:rPr lang="es-PE" sz="6600" b="1" i="1" dirty="0" smtClean="0">
                <a:solidFill>
                  <a:srgbClr val="385623"/>
                </a:solidFill>
              </a:rPr>
              <a:t> </a:t>
            </a:r>
            <a:r>
              <a:rPr lang="es-PE" sz="6600" b="1" i="1" dirty="0" err="1" smtClean="0">
                <a:solidFill>
                  <a:srgbClr val="385623"/>
                </a:solidFill>
              </a:rPr>
              <a:t>moyens</a:t>
            </a:r>
            <a:r>
              <a:rPr lang="es-PE" sz="6600" b="1" i="1" dirty="0" smtClean="0">
                <a:solidFill>
                  <a:srgbClr val="385623"/>
                </a:solidFill>
              </a:rPr>
              <a:t>. </a:t>
            </a:r>
            <a:endParaRPr sz="5200" b="1" i="1">
              <a:solidFill>
                <a:srgbClr val="38562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>
            <a:spLocks noGrp="1"/>
          </p:cNvSpPr>
          <p:nvPr>
            <p:ph type="title"/>
          </p:nvPr>
        </p:nvSpPr>
        <p:spPr>
          <a:xfrm>
            <a:off x="277260" y="322748"/>
            <a:ext cx="3290887" cy="228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s-PE" sz="3600" b="1" dirty="0" smtClean="0"/>
              <a:t>RAPPELONS LES OBJECTIFS DE LA RENCONTRE</a:t>
            </a:r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body" idx="1"/>
          </p:nvPr>
        </p:nvSpPr>
        <p:spPr>
          <a:xfrm>
            <a:off x="3568147" y="297626"/>
            <a:ext cx="8420100" cy="2773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ctr">
              <a:spcBef>
                <a:spcPts val="1800"/>
              </a:spcBef>
              <a:buSzPct val="100000"/>
              <a:buNone/>
            </a:pPr>
            <a:r>
              <a:rPr lang="es-PE" sz="2000" dirty="0" err="1" smtClean="0">
                <a:latin typeface="Calibri"/>
                <a:ea typeface="Calibri"/>
                <a:cs typeface="Calibri"/>
                <a:sym typeface="Calibri"/>
              </a:rPr>
              <a:t>Nous</a:t>
            </a:r>
            <a:r>
              <a:rPr lang="es-PE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000" dirty="0" err="1" smtClean="0">
                <a:latin typeface="Calibri"/>
                <a:ea typeface="Calibri"/>
                <a:cs typeface="Calibri"/>
                <a:sym typeface="Calibri"/>
              </a:rPr>
              <a:t>rencontrer</a:t>
            </a:r>
            <a:r>
              <a:rPr lang="es-PE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000" b="1" dirty="0" err="1" smtClean="0">
                <a:latin typeface="Calibri"/>
                <a:ea typeface="Calibri"/>
                <a:cs typeface="Calibri"/>
                <a:sym typeface="Calibri"/>
              </a:rPr>
              <a:t>laïcs</a:t>
            </a:r>
            <a:r>
              <a:rPr lang="es-PE" sz="20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000" b="1" dirty="0" smtClean="0"/>
              <a:t>et </a:t>
            </a:r>
            <a:r>
              <a:rPr lang="es-PE" sz="20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000" b="1" dirty="0" err="1" smtClean="0">
                <a:latin typeface="Calibri"/>
                <a:ea typeface="Calibri"/>
                <a:cs typeface="Calibri"/>
                <a:sym typeface="Calibri"/>
              </a:rPr>
              <a:t>religieuses</a:t>
            </a:r>
            <a:r>
              <a:rPr lang="es-PE" sz="20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000" b="1" dirty="0" err="1" smtClean="0">
                <a:latin typeface="Calibri"/>
                <a:ea typeface="Calibri"/>
                <a:cs typeface="Calibri"/>
                <a:sym typeface="Calibri"/>
              </a:rPr>
              <a:t>qui</a:t>
            </a:r>
            <a:r>
              <a:rPr lang="es-PE" sz="20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000" b="1" dirty="0" err="1" smtClean="0">
                <a:latin typeface="Calibri"/>
                <a:ea typeface="Calibri"/>
                <a:cs typeface="Calibri"/>
                <a:sym typeface="Calibri"/>
              </a:rPr>
              <a:t>partagent</a:t>
            </a:r>
            <a:r>
              <a:rPr lang="es-PE" sz="20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000" b="1" dirty="0"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s-PE" sz="2000" b="1" dirty="0" err="1" smtClean="0">
                <a:latin typeface="Calibri"/>
                <a:ea typeface="Calibri"/>
                <a:cs typeface="Calibri"/>
                <a:sym typeface="Calibri"/>
              </a:rPr>
              <a:t>mission</a:t>
            </a:r>
            <a:r>
              <a:rPr lang="es-PE" sz="2000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PE" sz="2400" dirty="0" err="1" smtClean="0">
                <a:latin typeface="Calibri"/>
                <a:ea typeface="Calibri"/>
                <a:cs typeface="Calibri"/>
                <a:sym typeface="Calibri"/>
              </a:rPr>
              <a:t>Recevoir</a:t>
            </a:r>
            <a:r>
              <a:rPr lang="es-PE" sz="2400" dirty="0" smtClean="0"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es-PE" sz="2400" dirty="0" err="1" smtClean="0">
                <a:latin typeface="Calibri"/>
                <a:ea typeface="Calibri"/>
                <a:cs typeface="Calibri"/>
                <a:sym typeface="Calibri"/>
              </a:rPr>
              <a:t>approfondir</a:t>
            </a:r>
            <a:r>
              <a:rPr lang="es-PE" sz="2400" dirty="0" smtClean="0"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s-PE" sz="2400" dirty="0"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s-PE" sz="2400" dirty="0" err="1" smtClean="0">
                <a:latin typeface="Calibri"/>
                <a:ea typeface="Calibri"/>
                <a:cs typeface="Calibri"/>
                <a:sym typeface="Calibri"/>
              </a:rPr>
              <a:t>proposition</a:t>
            </a:r>
            <a:r>
              <a:rPr lang="es-PE" sz="2400" dirty="0" smtClean="0">
                <a:latin typeface="Calibri"/>
                <a:ea typeface="Calibri"/>
                <a:cs typeface="Calibri"/>
                <a:sym typeface="Calibri"/>
              </a:rPr>
              <a:t> du Pape François </a:t>
            </a:r>
            <a:r>
              <a:rPr lang="es-PE" sz="2400" b="1" dirty="0" err="1" smtClean="0"/>
              <a:t>dans</a:t>
            </a:r>
            <a:r>
              <a:rPr lang="es-PE" sz="2400" b="1" dirty="0" smtClean="0">
                <a:latin typeface="Calibri"/>
                <a:ea typeface="Calibri"/>
                <a:cs typeface="Calibri"/>
                <a:sym typeface="Calibri"/>
              </a:rPr>
              <a:t> le Pacte </a:t>
            </a:r>
            <a:r>
              <a:rPr lang="es-PE" sz="2400" b="1" dirty="0" err="1" smtClean="0">
                <a:latin typeface="Calibri"/>
                <a:ea typeface="Calibri"/>
                <a:cs typeface="Calibri"/>
                <a:sym typeface="Calibri"/>
              </a:rPr>
              <a:t>Educatif</a:t>
            </a:r>
            <a:r>
              <a:rPr lang="es-PE" sz="24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400" b="1" dirty="0">
                <a:latin typeface="Calibri"/>
                <a:ea typeface="Calibri"/>
                <a:cs typeface="Calibri"/>
                <a:sym typeface="Calibri"/>
              </a:rPr>
              <a:t>Global</a:t>
            </a:r>
            <a:r>
              <a:rPr lang="es-PE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400" dirty="0" err="1" smtClean="0">
                <a:latin typeface="Calibri"/>
                <a:ea typeface="Calibri"/>
                <a:cs typeface="Calibri"/>
                <a:sym typeface="Calibri"/>
              </a:rPr>
              <a:t>selon</a:t>
            </a:r>
            <a:r>
              <a:rPr lang="es-PE" sz="2400" dirty="0" smtClean="0"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s-PE" sz="2400" dirty="0"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s-PE" sz="2400" dirty="0" err="1" smtClean="0">
                <a:latin typeface="Calibri"/>
                <a:ea typeface="Calibri"/>
                <a:cs typeface="Calibri"/>
                <a:sym typeface="Calibri"/>
              </a:rPr>
              <a:t>mission</a:t>
            </a:r>
            <a:r>
              <a:rPr lang="es-PE" sz="2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400" dirty="0">
                <a:latin typeface="Calibri"/>
                <a:ea typeface="Calibri"/>
                <a:cs typeface="Calibri"/>
                <a:sym typeface="Calibri"/>
              </a:rPr>
              <a:t>que </a:t>
            </a:r>
            <a:r>
              <a:rPr lang="es-PE" sz="2400" dirty="0" err="1" smtClean="0">
                <a:latin typeface="Calibri"/>
                <a:ea typeface="Calibri"/>
                <a:cs typeface="Calibri"/>
                <a:sym typeface="Calibri"/>
              </a:rPr>
              <a:t>nous</a:t>
            </a:r>
            <a:r>
              <a:rPr lang="es-PE" sz="2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400" dirty="0" err="1" smtClean="0">
                <a:latin typeface="Calibri"/>
                <a:ea typeface="Calibri"/>
                <a:cs typeface="Calibri"/>
                <a:sym typeface="Calibri"/>
              </a:rPr>
              <a:t>partageons</a:t>
            </a:r>
            <a:r>
              <a:rPr lang="es-PE" sz="2400" dirty="0" smtClean="0">
                <a:latin typeface="Calibri"/>
                <a:ea typeface="Calibri"/>
                <a:cs typeface="Calibri"/>
                <a:sym typeface="Calibri"/>
              </a:rPr>
              <a:t> à </a:t>
            </a:r>
            <a:r>
              <a:rPr lang="es-PE" sz="2400" dirty="0" err="1" smtClean="0">
                <a:latin typeface="Calibri"/>
                <a:ea typeface="Calibri"/>
                <a:cs typeface="Calibri"/>
                <a:sym typeface="Calibri"/>
              </a:rPr>
              <a:t>Jésus</a:t>
            </a:r>
            <a:r>
              <a:rPr lang="es-PE" sz="2400" dirty="0" smtClean="0">
                <a:latin typeface="Calibri"/>
                <a:ea typeface="Calibri"/>
                <a:cs typeface="Calibri"/>
                <a:sym typeface="Calibri"/>
              </a:rPr>
              <a:t>-Marie, </a:t>
            </a:r>
            <a:r>
              <a:rPr lang="es-PE" sz="2400" dirty="0"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s-PE" sz="2400" dirty="0" err="1" smtClean="0">
                <a:latin typeface="Calibri"/>
                <a:ea typeface="Calibri"/>
                <a:cs typeface="Calibri"/>
                <a:sym typeface="Calibri"/>
              </a:rPr>
              <a:t>syntonie</a:t>
            </a:r>
            <a:r>
              <a:rPr lang="es-PE" sz="2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400" dirty="0" err="1" smtClean="0">
                <a:latin typeface="Calibri"/>
                <a:ea typeface="Calibri"/>
                <a:cs typeface="Calibri"/>
                <a:sym typeface="Calibri"/>
              </a:rPr>
              <a:t>avec</a:t>
            </a:r>
            <a:r>
              <a:rPr lang="es-PE" sz="2400" dirty="0" smtClean="0"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s-PE" sz="2400" b="1" dirty="0" err="1" smtClean="0">
                <a:latin typeface="Calibri"/>
                <a:ea typeface="Calibri"/>
                <a:cs typeface="Calibri"/>
                <a:sym typeface="Calibri"/>
              </a:rPr>
              <a:t>Préférences</a:t>
            </a:r>
            <a:r>
              <a:rPr lang="es-PE" sz="24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400" b="1" dirty="0">
                <a:latin typeface="Calibri"/>
                <a:ea typeface="Calibri"/>
                <a:cs typeface="Calibri"/>
                <a:sym typeface="Calibri"/>
              </a:rPr>
              <a:t>de la </a:t>
            </a:r>
            <a:r>
              <a:rPr lang="es-PE" sz="2400" b="1" dirty="0" err="1" smtClean="0">
                <a:latin typeface="Calibri"/>
                <a:ea typeface="Calibri"/>
                <a:cs typeface="Calibri"/>
                <a:sym typeface="Calibri"/>
              </a:rPr>
              <a:t>Congrégation</a:t>
            </a:r>
            <a:r>
              <a:rPr lang="es-PE" sz="2400" b="1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PE" sz="2400" dirty="0" err="1" smtClean="0"/>
              <a:t>Concilier</a:t>
            </a:r>
            <a:r>
              <a:rPr lang="es-PE" sz="2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400" b="1" dirty="0" err="1" smtClean="0">
                <a:latin typeface="Calibri"/>
                <a:ea typeface="Calibri"/>
                <a:cs typeface="Calibri"/>
                <a:sym typeface="Calibri"/>
              </a:rPr>
              <a:t>notre</a:t>
            </a:r>
            <a:r>
              <a:rPr lang="es-PE" sz="24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400" b="1" dirty="0" err="1" smtClean="0">
                <a:latin typeface="Calibri"/>
                <a:ea typeface="Calibri"/>
                <a:cs typeface="Calibri"/>
                <a:sym typeface="Calibri"/>
              </a:rPr>
              <a:t>engagement</a:t>
            </a:r>
            <a:r>
              <a:rPr lang="es-PE" sz="2400" b="1" dirty="0" smtClean="0">
                <a:latin typeface="Calibri"/>
                <a:ea typeface="Calibri"/>
                <a:cs typeface="Calibri"/>
                <a:sym typeface="Calibri"/>
              </a:rPr>
              <a:t>  JM</a:t>
            </a:r>
            <a:r>
              <a:rPr lang="es-PE" sz="2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400" dirty="0" err="1" smtClean="0">
                <a:latin typeface="Calibri"/>
                <a:ea typeface="Calibri"/>
                <a:cs typeface="Calibri"/>
                <a:sym typeface="Calibri"/>
              </a:rPr>
              <a:t>avec</a:t>
            </a:r>
            <a:r>
              <a:rPr lang="es-PE" sz="2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400" dirty="0">
                <a:latin typeface="Calibri"/>
                <a:ea typeface="Calibri"/>
                <a:cs typeface="Calibri"/>
                <a:sym typeface="Calibri"/>
              </a:rPr>
              <a:t>el Pacto </a:t>
            </a:r>
            <a:r>
              <a:rPr lang="es-PE" sz="2400" dirty="0" err="1" smtClean="0">
                <a:latin typeface="Calibri"/>
                <a:ea typeface="Calibri"/>
                <a:cs typeface="Calibri"/>
                <a:sym typeface="Calibri"/>
              </a:rPr>
              <a:t>Educatif</a:t>
            </a:r>
            <a:r>
              <a:rPr lang="es-PE" sz="2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400" dirty="0">
                <a:latin typeface="Calibri"/>
                <a:ea typeface="Calibri"/>
                <a:cs typeface="Calibri"/>
                <a:sym typeface="Calibri"/>
              </a:rPr>
              <a:t>Global (PEG).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22872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800"/>
          </a:p>
        </p:txBody>
      </p:sp>
      <p:pic>
        <p:nvPicPr>
          <p:cNvPr id="148" name="Google Shape;148;p20"/>
          <p:cNvPicPr preferRelativeResize="0"/>
          <p:nvPr/>
        </p:nvPicPr>
        <p:blipFill rotWithShape="1">
          <a:blip r:embed="rId3">
            <a:alphaModFix/>
          </a:blip>
          <a:srcRect t="20030" b="29710"/>
          <a:stretch/>
        </p:blipFill>
        <p:spPr>
          <a:xfrm>
            <a:off x="-9168" y="2763151"/>
            <a:ext cx="12201168" cy="4093262"/>
          </a:xfrm>
          <a:custGeom>
            <a:avLst/>
            <a:gdLst/>
            <a:ahLst/>
            <a:cxnLst/>
            <a:rect l="l" t="t" r="r" b="b"/>
            <a:pathLst>
              <a:path w="12201168" h="4093262" extrusionOk="0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11110"/>
          <a:stretch/>
        </p:blipFill>
        <p:spPr>
          <a:xfrm>
            <a:off x="-1" y="10"/>
            <a:ext cx="12192001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9147313" y="445343"/>
            <a:ext cx="2567609" cy="794064"/>
          </a:xfrm>
          <a:prstGeom prst="rect">
            <a:avLst/>
          </a:prstGeom>
          <a:solidFill>
            <a:srgbClr val="00000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s-PE" b="1" i="1" dirty="0" smtClean="0">
                <a:solidFill>
                  <a:srgbClr val="FFFFFF"/>
                </a:solidFill>
              </a:rPr>
              <a:t>   PRIÈRE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605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 txBox="1"/>
          <p:nvPr/>
        </p:nvSpPr>
        <p:spPr>
          <a:xfrm>
            <a:off x="6096000" y="304800"/>
            <a:ext cx="5539409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800" b="1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PRÉSENTATIONS</a:t>
            </a:r>
            <a:r>
              <a:rPr lang="es-PE" sz="4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 </a:t>
            </a:r>
            <a:r>
              <a:rPr lang="es-PE" sz="2400" b="1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sont</a:t>
            </a:r>
            <a:r>
              <a:rPr lang="es-PE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400" b="1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</a:t>
            </a:r>
            <a:r>
              <a:rPr lang="es-PE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 </a:t>
            </a:r>
            <a:r>
              <a:rPr lang="es-PE" sz="2400" b="1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conférences</a:t>
            </a:r>
            <a:r>
              <a:rPr lang="es-P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PE" sz="2400" b="1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sont</a:t>
            </a:r>
            <a:r>
              <a:rPr lang="es-PE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400" b="1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points</a:t>
            </a:r>
            <a:r>
              <a:rPr lang="es-PE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s-PE" sz="2400" b="1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travail</a:t>
            </a:r>
            <a:r>
              <a:rPr lang="es-PE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400" b="1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</a:t>
            </a:r>
            <a:r>
              <a:rPr lang="es-PE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que, </a:t>
            </a:r>
            <a:r>
              <a:rPr lang="es-PE" sz="2400" b="1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</a:t>
            </a:r>
            <a:r>
              <a:rPr lang="es-PE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400" b="1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groupe</a:t>
            </a:r>
            <a:r>
              <a:rPr lang="es-PE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es-PE" sz="2400" b="1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nous</a:t>
            </a:r>
            <a:r>
              <a:rPr lang="es-PE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400" b="1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puissions</a:t>
            </a:r>
            <a:r>
              <a:rPr lang="es-PE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400" b="1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élaborer</a:t>
            </a:r>
            <a:r>
              <a:rPr lang="es-PE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s-PE" sz="2400" b="1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fruit</a:t>
            </a:r>
            <a:r>
              <a:rPr lang="es-PE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s-PE" sz="2400" b="1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rencontre</a:t>
            </a:r>
            <a:r>
              <a:rPr lang="es-PE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3298" t="9091"/>
          <a:stretch/>
        </p:blipFill>
        <p:spPr>
          <a:xfrm>
            <a:off x="-2" y="10"/>
            <a:ext cx="866851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3"/>
          <p:cNvSpPr/>
          <p:nvPr/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0000">
                <a:srgbClr val="000000">
                  <a:alpha val="63921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7851648" y="905403"/>
            <a:ext cx="4023360" cy="320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s-PE" sz="4000" b="1" i="1" dirty="0" smtClean="0"/>
              <a:t>TRAVAIL PERSONNEL</a:t>
            </a:r>
            <a:r>
              <a:rPr lang="es-PE" sz="3700" b="1" i="1" dirty="0"/>
              <a:t/>
            </a:r>
            <a:br>
              <a:rPr lang="es-PE" sz="3700" b="1" i="1" dirty="0"/>
            </a:br>
            <a:r>
              <a:rPr lang="es-PE" sz="3700" b="1" i="1" dirty="0"/>
              <a:t/>
            </a:r>
            <a:br>
              <a:rPr lang="es-PE" sz="3700" b="1" i="1" dirty="0"/>
            </a:br>
            <a:r>
              <a:rPr lang="es-PE" sz="3700" dirty="0" smtClean="0"/>
              <a:t>Orienté à </a:t>
            </a:r>
            <a:r>
              <a:rPr lang="es-PE" sz="3700" dirty="0" err="1" smtClean="0"/>
              <a:t>élaborer</a:t>
            </a:r>
            <a:r>
              <a:rPr lang="es-PE" sz="3700" dirty="0" smtClean="0"/>
              <a:t> </a:t>
            </a:r>
            <a:r>
              <a:rPr lang="es-PE" sz="3700" dirty="0" err="1" smtClean="0"/>
              <a:t>l’engagement</a:t>
            </a:r>
            <a:r>
              <a:rPr lang="es-PE" sz="3700" dirty="0" smtClean="0"/>
              <a:t> </a:t>
            </a:r>
            <a:r>
              <a:rPr lang="es-PE" sz="3700" dirty="0" err="1" smtClean="0"/>
              <a:t>pour</a:t>
            </a:r>
            <a:r>
              <a:rPr lang="es-PE" sz="3700" dirty="0" smtClean="0"/>
              <a:t> le  pacte </a:t>
            </a:r>
            <a:endParaRPr sz="3700" b="1" i="1"/>
          </a:p>
        </p:txBody>
      </p:sp>
      <p:sp>
        <p:nvSpPr>
          <p:cNvPr id="170" name="Google Shape;170;p23"/>
          <p:cNvSpPr/>
          <p:nvPr/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3"/>
          <p:cNvSpPr/>
          <p:nvPr/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505</Words>
  <Application>Microsoft Office PowerPoint</Application>
  <PresentationFormat>Panorámica</PresentationFormat>
  <Paragraphs>77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Helvetica Neue</vt:lpstr>
      <vt:lpstr>Arial</vt:lpstr>
      <vt:lpstr>Calibri</vt:lpstr>
      <vt:lpstr>Tema de Office</vt:lpstr>
      <vt:lpstr>Tema de Office</vt:lpstr>
      <vt:lpstr>Pèlerins DU PACTE ÉDUCATIF GLOBAL  Orientations Méthodologiques</vt:lpstr>
      <vt:lpstr> CONSTRUISONS ensemble </vt:lpstr>
      <vt:lpstr>  NOUS ALLONS FAISANT LE CHEMIN  </vt:lpstr>
      <vt:lpstr>DISCERNANT  </vt:lpstr>
      <vt:lpstr>COMMENT LE FERONS-NOUS?  Avec différents moyens. </vt:lpstr>
      <vt:lpstr>RAPPELONS LES OBJECTIFS DE LA RENCONTRE</vt:lpstr>
      <vt:lpstr>   PRIÈRE </vt:lpstr>
      <vt:lpstr>Presentación de PowerPoint</vt:lpstr>
      <vt:lpstr>TRAVAIL PERSONNEL  Orienté à élaborer l’engagement pour le  pacte </vt:lpstr>
      <vt:lpstr>GRUPOS  Orientado a elaborar el compromiso para el pacto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PèlerinsDEL PACTO EDUCATIVO GLOBAL  Orientaciones Metodológicas</dc:title>
  <dc:creator>Maria Carmen</dc:creator>
  <cp:lastModifiedBy>Utente</cp:lastModifiedBy>
  <cp:revision>17</cp:revision>
  <dcterms:modified xsi:type="dcterms:W3CDTF">2023-06-20T14:06:17Z</dcterms:modified>
</cp:coreProperties>
</file>